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7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0" name="Rechtwinkliges Dreiec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el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de-DE"/>
              <a:t>Titelmasterformat durch Klicken bearbeiten</a:t>
            </a:r>
            <a:endParaRPr kumimoji="0" lang="en-US"/>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a:t>Formatvorlage des Untertitelmasters durch Klicken bearbeiten</a:t>
            </a:r>
            <a:endParaRPr kumimoji="0" lang="en-US"/>
          </a:p>
        </p:txBody>
      </p:sp>
      <p:grpSp>
        <p:nvGrpSpPr>
          <p:cNvPr id="2" name="Gruppieren 1"/>
          <p:cNvGrpSpPr/>
          <p:nvPr/>
        </p:nvGrpSpPr>
        <p:grpSpPr>
          <a:xfrm>
            <a:off x="-3765" y="4953000"/>
            <a:ext cx="9147765" cy="1912088"/>
            <a:chOff x="-3765" y="4832896"/>
            <a:chExt cx="9147765" cy="2032192"/>
          </a:xfrm>
        </p:grpSpPr>
        <p:sp>
          <p:nvSpPr>
            <p:cNvPr id="7" name="Freihand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ihand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ihand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Gerade Verbindung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umsplatzhalter 29"/>
          <p:cNvSpPr>
            <a:spLocks noGrp="1"/>
          </p:cNvSpPr>
          <p:nvPr>
            <p:ph type="dt" sz="half" idx="10"/>
          </p:nvPr>
        </p:nvSpPr>
        <p:spPr/>
        <p:txBody>
          <a:bodyPr/>
          <a:lstStyle>
            <a:lvl1pPr>
              <a:defRPr>
                <a:solidFill>
                  <a:srgbClr val="FFFFFF"/>
                </a:solidFill>
              </a:defRPr>
            </a:lvl1pPr>
            <a:extLst/>
          </a:lstStyle>
          <a:p>
            <a:fld id="{1BA50D42-C9CD-4801-B293-61D1F53EC57E}" type="datetimeFigureOut">
              <a:rPr lang="de-DE" smtClean="0"/>
              <a:t>30.07.2025</a:t>
            </a:fld>
            <a:endParaRPr lang="de-DE"/>
          </a:p>
        </p:txBody>
      </p:sp>
      <p:sp>
        <p:nvSpPr>
          <p:cNvPr id="19" name="Fußzeilenplatzhalter 18"/>
          <p:cNvSpPr>
            <a:spLocks noGrp="1"/>
          </p:cNvSpPr>
          <p:nvPr>
            <p:ph type="ftr" sz="quarter" idx="11"/>
          </p:nvPr>
        </p:nvSpPr>
        <p:spPr/>
        <p:txBody>
          <a:bodyPr/>
          <a:lstStyle>
            <a:lvl1pPr>
              <a:defRPr>
                <a:solidFill>
                  <a:schemeClr val="accent1">
                    <a:tint val="20000"/>
                  </a:schemeClr>
                </a:solidFill>
              </a:defRPr>
            </a:lvl1pPr>
            <a:extLst/>
          </a:lstStyle>
          <a:p>
            <a:endParaRPr lang="de-DE"/>
          </a:p>
        </p:txBody>
      </p:sp>
      <p:sp>
        <p:nvSpPr>
          <p:cNvPr id="27" name="Foliennummernplatzhalter 26"/>
          <p:cNvSpPr>
            <a:spLocks noGrp="1"/>
          </p:cNvSpPr>
          <p:nvPr>
            <p:ph type="sldNum" sz="quarter" idx="12"/>
          </p:nvPr>
        </p:nvSpPr>
        <p:spPr/>
        <p:txBody>
          <a:bodyPr/>
          <a:lstStyle>
            <a:lvl1pPr>
              <a:defRPr>
                <a:solidFill>
                  <a:srgbClr val="FFFFFF"/>
                </a:solidFill>
              </a:defRPr>
            </a:lvl1pPr>
            <a:extLst/>
          </a:lstStyle>
          <a:p>
            <a:fld id="{6C6AE60A-B69C-4790-82F7-3882EDF23186}"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a:xfrm>
            <a:off x="457200" y="1481329"/>
            <a:ext cx="8229600" cy="4386071"/>
          </a:xfrm>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1BA50D42-C9CD-4801-B293-61D1F53EC57E}"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44013" y="274640"/>
            <a:ext cx="1777470" cy="5592761"/>
          </a:xfrm>
        </p:spPr>
        <p:txBody>
          <a:bodyPr vert="eaVert"/>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a:xfrm>
            <a:off x="457200" y="274641"/>
            <a:ext cx="6324600" cy="5592760"/>
          </a:xfrm>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1BA50D42-C9CD-4801-B293-61D1F53EC57E}"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1BA50D42-C9CD-4801-B293-61D1F53EC57E}"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
        <p:nvSpPr>
          <p:cNvPr id="7" name="Titel 6"/>
          <p:cNvSpPr>
            <a:spLocks noGrp="1"/>
          </p:cNvSpPr>
          <p:nvPr>
            <p:ph type="title"/>
          </p:nvPr>
        </p:nvSpPr>
        <p:spPr/>
        <p:txBody>
          <a:bodyPr rtlCol="0"/>
          <a:lstStyle/>
          <a:p>
            <a:r>
              <a:rPr kumimoji="0" lang="de-DE"/>
              <a:t>Titelmasterformat durch Klicken bearbeiten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de-DE"/>
              <a:t>Titelmasterformat durch Klicken bearbeiten</a:t>
            </a:r>
            <a:endParaRPr kumimoji="0" lang="en-US"/>
          </a:p>
        </p:txBody>
      </p:sp>
      <p:sp>
        <p:nvSpPr>
          <p:cNvPr id="3" name="Textplatzhalt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a:t>Textmasterformat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
        <p:nvSpPr>
          <p:cNvPr id="7" name="Eingekerbter Richtungspfeil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Eingekerbter Richtungspfeil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2">
        <a:schemeClr val="bg1"/>
      </p:bgRef>
    </p:bg>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Inhaltsplatzhalt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5" name="Datumsplatzhalter 4"/>
          <p:cNvSpPr>
            <a:spLocks noGrp="1"/>
          </p:cNvSpPr>
          <p:nvPr>
            <p:ph type="dt" sz="half" idx="10"/>
          </p:nvPr>
        </p:nvSpPr>
        <p:spPr/>
        <p:txBody>
          <a:bodyPr/>
          <a:lstStyle/>
          <a:p>
            <a:fld id="{1BA50D42-C9CD-4801-B293-61D1F53EC57E}" type="datetimeFigureOut">
              <a:rPr lang="de-DE" smtClean="0"/>
              <a:t>30.07.2025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
        <p:nvSpPr>
          <p:cNvPr id="8" name="Titel 7"/>
          <p:cNvSpPr>
            <a:spLocks noGrp="1"/>
          </p:cNvSpPr>
          <p:nvPr>
            <p:ph type="title"/>
          </p:nvPr>
        </p:nvSpPr>
        <p:spPr/>
        <p:txBody>
          <a:bodyPr rtlCol="0"/>
          <a:lstStyle/>
          <a:p>
            <a:r>
              <a:rPr kumimoji="0" lang="de-DE"/>
              <a:t>Titelmasterformat durch Klicken bearbeiten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extLst/>
          </a:lstStyle>
          <a:p>
            <a:r>
              <a:rPr kumimoji="0" lang="de-DE"/>
              <a:t>Titelmasterformat durch Klicken bearbeiten</a:t>
            </a:r>
            <a:endParaRPr kumimoji="0" lang="en-US"/>
          </a:p>
        </p:txBody>
      </p:sp>
      <p:sp>
        <p:nvSpPr>
          <p:cNvPr id="3" name="Textplatzhalt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a:t>Textmasterformat bearbeiten</a:t>
            </a:r>
          </a:p>
        </p:txBody>
      </p:sp>
      <p:sp>
        <p:nvSpPr>
          <p:cNvPr id="4" name="Textplatzhalt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a:t>Textmasterformat bearbeiten</a:t>
            </a:r>
          </a:p>
        </p:txBody>
      </p:sp>
      <p:sp>
        <p:nvSpPr>
          <p:cNvPr id="5" name="Inhaltsplatzhalt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6" name="Inhaltsplatzhalt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7" name="Datumsplatzhalter 6"/>
          <p:cNvSpPr>
            <a:spLocks noGrp="1"/>
          </p:cNvSpPr>
          <p:nvPr>
            <p:ph type="dt" sz="half" idx="10"/>
          </p:nvPr>
        </p:nvSpPr>
        <p:spPr/>
        <p:txBody>
          <a:bodyPr/>
          <a:lstStyle/>
          <a:p>
            <a:fld id="{1BA50D42-C9CD-4801-B293-61D1F53EC57E}" type="datetimeFigureOut">
              <a:rPr lang="de-DE" smtClean="0"/>
              <a:t>30.07.2025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Ref idx="1002">
        <a:schemeClr val="bg1"/>
      </p:bgRef>
    </p:bg>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1BA50D42-C9CD-4801-B293-61D1F53EC57E}" type="datetimeFigureOut">
              <a:rPr lang="de-DE" smtClean="0"/>
              <a:t>30.07.2025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t>‹Nr.›</a:t>
            </a:fld>
            <a:endParaRPr lang="de-DE"/>
          </a:p>
        </p:txBody>
      </p:sp>
      <p:sp>
        <p:nvSpPr>
          <p:cNvPr id="6" name="Titel 5"/>
          <p:cNvSpPr>
            <a:spLocks noGrp="1"/>
          </p:cNvSpPr>
          <p:nvPr>
            <p:ph type="title"/>
          </p:nvPr>
        </p:nvSpPr>
        <p:spPr/>
        <p:txBody>
          <a:bodyPr rtlCol="0"/>
          <a:lstStyle/>
          <a:p>
            <a:r>
              <a:rPr kumimoji="0" lang="de-DE"/>
              <a:t>Titelmasterformat durch Klicken bearbeiten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t>30.07.2025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de-DE"/>
              <a:t>Titelmasterformat durch Klicken bearbeiten</a:t>
            </a:r>
            <a:endParaRPr kumimoji="0" lang="en-US"/>
          </a:p>
        </p:txBody>
      </p:sp>
      <p:sp>
        <p:nvSpPr>
          <p:cNvPr id="3" name="Textplatzhalt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de-DE"/>
              <a:t>Textmasterformat bearbeiten</a:t>
            </a:r>
          </a:p>
        </p:txBody>
      </p:sp>
      <p:sp>
        <p:nvSpPr>
          <p:cNvPr id="4" name="Inhaltsplatzhalt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5" name="Datumsplatzhalter 4"/>
          <p:cNvSpPr>
            <a:spLocks noGrp="1"/>
          </p:cNvSpPr>
          <p:nvPr>
            <p:ph type="dt" sz="half" idx="10"/>
          </p:nvPr>
        </p:nvSpPr>
        <p:spPr>
          <a:xfrm>
            <a:off x="6727032" y="6407944"/>
            <a:ext cx="1920240" cy="365760"/>
          </a:xfrm>
        </p:spPr>
        <p:txBody>
          <a:bodyPr/>
          <a:lstStyle/>
          <a:p>
            <a:fld id="{1BA50D42-C9CD-4801-B293-61D1F53EC57E}" type="datetimeFigureOut">
              <a:rPr lang="de-DE" smtClean="0"/>
              <a:t>30.07.2025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4" name="Textplatzhalt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de-DE"/>
              <a:t>Textmasterformat bearbeiten</a:t>
            </a:r>
          </a:p>
        </p:txBody>
      </p:sp>
      <p:sp>
        <p:nvSpPr>
          <p:cNvPr id="3" name="Bildplatzhalt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de-DE"/>
              <a:t>Bild durch Klicken auf Symbol hinzufügen</a:t>
            </a:r>
            <a:endParaRPr kumimoji="0" lang="en-US" dirty="0"/>
          </a:p>
        </p:txBody>
      </p:sp>
      <p:sp>
        <p:nvSpPr>
          <p:cNvPr id="5" name="Datumsplatzhalter 4"/>
          <p:cNvSpPr>
            <a:spLocks noGrp="1"/>
          </p:cNvSpPr>
          <p:nvPr>
            <p:ph type="dt" sz="half" idx="10"/>
          </p:nvPr>
        </p:nvSpPr>
        <p:spPr/>
        <p:txBody>
          <a:bodyPr/>
          <a:lstStyle>
            <a:lvl1pPr>
              <a:defRPr>
                <a:solidFill>
                  <a:schemeClr val="tx1"/>
                </a:solidFill>
              </a:defRPr>
            </a:lvl1pPr>
            <a:extLst/>
          </a:lstStyle>
          <a:p>
            <a:fld id="{1BA50D42-C9CD-4801-B293-61D1F53EC57E}" type="datetimeFigureOut">
              <a:rPr lang="de-DE" smtClean="0"/>
              <a:t>30.07.2025</a:t>
            </a:fld>
            <a:endParaRPr lang="de-DE"/>
          </a:p>
        </p:txBody>
      </p:sp>
      <p:sp>
        <p:nvSpPr>
          <p:cNvPr id="6" name="Fußzeilenplatzhalt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de-DE"/>
          </a:p>
        </p:txBody>
      </p:sp>
      <p:sp>
        <p:nvSpPr>
          <p:cNvPr id="7" name="Foliennummernplatzhalter 6"/>
          <p:cNvSpPr>
            <a:spLocks noGrp="1"/>
          </p:cNvSpPr>
          <p:nvPr>
            <p:ph type="sldNum" sz="quarter" idx="12"/>
          </p:nvPr>
        </p:nvSpPr>
        <p:spPr/>
        <p:txBody>
          <a:bodyPr/>
          <a:lstStyle>
            <a:lvl1pPr>
              <a:defRPr>
                <a:solidFill>
                  <a:schemeClr val="tx1"/>
                </a:solidFill>
              </a:defRPr>
            </a:lvl1pPr>
            <a:extLst/>
          </a:lstStyle>
          <a:p>
            <a:fld id="{6C6AE60A-B69C-4790-82F7-3882EDF23186}" type="slidenum">
              <a:rPr lang="de-DE" smtClean="0"/>
              <a:t>‹Nr.›</a:t>
            </a:fld>
            <a:endParaRPr lang="de-DE"/>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de-DE"/>
              <a:t>Titelmasterformat durch Klicken bearbeiten</a:t>
            </a:r>
            <a:endParaRPr kumimoji="0" lang="en-US"/>
          </a:p>
        </p:txBody>
      </p:sp>
      <p:sp>
        <p:nvSpPr>
          <p:cNvPr id="8" name="Freihand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ihand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winkliges Dreieck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Gerade Verbindung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Eingekerbter Richtungspfeil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Eingekerbter Richtungspfeil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ihand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ihand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echtwinkliges Dreieck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Gerade Verbindung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elplatzhalt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de-DE"/>
              <a:t>Titelmasterformat durch Klicken bearbeiten</a:t>
            </a:r>
            <a:endParaRPr kumimoji="0" lang="en-US"/>
          </a:p>
        </p:txBody>
      </p:sp>
      <p:sp>
        <p:nvSpPr>
          <p:cNvPr id="30" name="Textplatzhalt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de-DE"/>
              <a:t>Textmasterformat bearbeiten</a:t>
            </a:r>
          </a:p>
          <a:p>
            <a:pPr lvl="1" eaLnBrk="1" latinLnBrk="0" hangingPunct="1"/>
            <a:r>
              <a:rPr kumimoji="0" lang="de-DE"/>
              <a:t>Zweite Ebene</a:t>
            </a:r>
          </a:p>
          <a:p>
            <a:pPr lvl="2" eaLnBrk="1" latinLnBrk="0" hangingPunct="1"/>
            <a:r>
              <a:rPr kumimoji="0" lang="de-DE"/>
              <a:t>Dritte Ebene</a:t>
            </a:r>
          </a:p>
          <a:p>
            <a:pPr lvl="3" eaLnBrk="1" latinLnBrk="0" hangingPunct="1"/>
            <a:r>
              <a:rPr kumimoji="0" lang="de-DE"/>
              <a:t>Vierte Ebene</a:t>
            </a:r>
          </a:p>
          <a:p>
            <a:pPr lvl="4" eaLnBrk="1" latinLnBrk="0" hangingPunct="1"/>
            <a:r>
              <a:rPr kumimoji="0" lang="de-DE"/>
              <a:t>Fünfte Ebene</a:t>
            </a:r>
            <a:endParaRPr kumimoji="0" lang="en-US"/>
          </a:p>
        </p:txBody>
      </p:sp>
      <p:sp>
        <p:nvSpPr>
          <p:cNvPr id="10" name="Datumsplatzhalt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BA50D42-C9CD-4801-B293-61D1F53EC57E}" type="datetimeFigureOut">
              <a:rPr lang="de-DE" smtClean="0"/>
              <a:t>30.07.2025</a:t>
            </a:fld>
            <a:endParaRPr lang="de-DE"/>
          </a:p>
        </p:txBody>
      </p:sp>
      <p:sp>
        <p:nvSpPr>
          <p:cNvPr id="22" name="Fußzeilenplatzhalt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de-DE"/>
          </a:p>
        </p:txBody>
      </p:sp>
      <p:sp>
        <p:nvSpPr>
          <p:cNvPr id="18" name="Foliennummernplatzhalt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6AE60A-B69C-4790-82F7-3882EDF23186}"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Kollegiale Beratung</a:t>
            </a:r>
          </a:p>
        </p:txBody>
      </p:sp>
      <p:sp>
        <p:nvSpPr>
          <p:cNvPr id="3" name="Untertitel 2"/>
          <p:cNvSpPr>
            <a:spLocks noGrp="1"/>
          </p:cNvSpPr>
          <p:nvPr>
            <p:ph type="subTitle" idx="1"/>
          </p:nvPr>
        </p:nvSpPr>
        <p:spPr/>
        <p:txBody>
          <a:bodyPr/>
          <a:lstStyle/>
          <a:p>
            <a:endParaRPr lang="de-DE"/>
          </a:p>
        </p:txBody>
      </p:sp>
    </p:spTree>
    <p:extLst>
      <p:ext uri="{BB962C8B-B14F-4D97-AF65-F5344CB8AC3E}">
        <p14:creationId xmlns:p14="http://schemas.microsoft.com/office/powerpoint/2010/main" val="3206736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55000" lnSpcReduction="20000"/>
          </a:bodyPr>
          <a:lstStyle/>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Rollenvergabe (Moderator/in, </a:t>
            </a:r>
            <a:r>
              <a:rPr lang="de-DE" sz="2800" dirty="0" err="1">
                <a:latin typeface="Calibri"/>
                <a:ea typeface="Calibri"/>
                <a:cs typeface="Times New Roman"/>
              </a:rPr>
              <a:t>Falleerzähler</a:t>
            </a:r>
            <a:r>
              <a:rPr lang="de-DE" sz="2800" dirty="0">
                <a:latin typeface="Calibri"/>
                <a:ea typeface="Calibri"/>
                <a:cs typeface="Times New Roman"/>
              </a:rPr>
              <a:t>/in, Berater/innen, evtl. Protokollant/in)</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Fallanmeldung</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Fallvorstellung </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Blitzlicht</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Nachfragen</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ICH-ALS-Runde</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Hypothesenbildung</a:t>
            </a:r>
            <a:br>
              <a:rPr lang="de-DE" sz="2800" dirty="0">
                <a:latin typeface="Calibri"/>
                <a:ea typeface="Calibri"/>
                <a:cs typeface="Times New Roman"/>
              </a:rPr>
            </a:br>
            <a:r>
              <a:rPr lang="de-DE" sz="2800" dirty="0">
                <a:latin typeface="Calibri"/>
                <a:ea typeface="Calibri"/>
                <a:cs typeface="Times New Roman"/>
              </a:rPr>
              <a:t>I.  Muster von Erleben, Bedürfnissen, Strukturen, Funktionen, Interaktionen</a:t>
            </a:r>
            <a:br>
              <a:rPr lang="de-DE" sz="2800" dirty="0">
                <a:latin typeface="Calibri"/>
                <a:ea typeface="Calibri"/>
                <a:cs typeface="Times New Roman"/>
              </a:rPr>
            </a:br>
            <a:r>
              <a:rPr lang="de-DE" sz="2800" dirty="0">
                <a:latin typeface="Calibri"/>
                <a:ea typeface="Calibri"/>
                <a:cs typeface="Times New Roman"/>
              </a:rPr>
              <a:t>II. Ressourcensichtung (alle Ebenen)</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Vorschläge / Maßnahmen</a:t>
            </a:r>
          </a:p>
          <a:p>
            <a:pPr marL="342900" lvl="0" indent="-342900">
              <a:lnSpc>
                <a:spcPct val="115000"/>
              </a:lnSpc>
              <a:spcAft>
                <a:spcPts val="1000"/>
              </a:spcAft>
              <a:buFont typeface="+mj-lt"/>
              <a:buAutoNum type="arabicPeriod"/>
              <a:tabLst>
                <a:tab pos="457200" algn="l"/>
              </a:tabLst>
            </a:pPr>
            <a:r>
              <a:rPr lang="de-DE" sz="2800" dirty="0">
                <a:latin typeface="Calibri"/>
                <a:ea typeface="Calibri"/>
                <a:cs typeface="Times New Roman"/>
              </a:rPr>
              <a:t>Prognose</a:t>
            </a:r>
          </a:p>
          <a:p>
            <a:endParaRPr lang="de-DE" dirty="0"/>
          </a:p>
        </p:txBody>
      </p:sp>
      <p:sp>
        <p:nvSpPr>
          <p:cNvPr id="3" name="Titel 2"/>
          <p:cNvSpPr>
            <a:spLocks noGrp="1"/>
          </p:cNvSpPr>
          <p:nvPr>
            <p:ph type="title"/>
          </p:nvPr>
        </p:nvSpPr>
        <p:spPr/>
        <p:txBody>
          <a:bodyPr/>
          <a:lstStyle/>
          <a:p>
            <a:r>
              <a:rPr lang="de-DE" dirty="0"/>
              <a:t>Phasen</a:t>
            </a:r>
          </a:p>
        </p:txBody>
      </p:sp>
    </p:spTree>
    <p:extLst>
      <p:ext uri="{BB962C8B-B14F-4D97-AF65-F5344CB8AC3E}">
        <p14:creationId xmlns:p14="http://schemas.microsoft.com/office/powerpoint/2010/main" val="83655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marL="109728" lvl="0" indent="0">
              <a:buNone/>
            </a:pPr>
            <a:r>
              <a:rPr lang="de-DE" sz="2800" dirty="0">
                <a:solidFill>
                  <a:prstClr val="black"/>
                </a:solidFill>
                <a:latin typeface="Calibri"/>
                <a:ea typeface="Calibri"/>
                <a:cs typeface="Times New Roman"/>
              </a:rPr>
              <a:t>Gemeinsam wird entschieden wer </a:t>
            </a:r>
          </a:p>
          <a:p>
            <a:pPr lvl="0"/>
            <a:r>
              <a:rPr lang="de-DE" sz="2800" dirty="0">
                <a:solidFill>
                  <a:prstClr val="black"/>
                </a:solidFill>
                <a:latin typeface="Calibri"/>
                <a:ea typeface="Calibri"/>
                <a:cs typeface="Times New Roman"/>
              </a:rPr>
              <a:t>Moderator/in, Fallerzähler/in, Berater/innen, evtl. Protokollant/in ist</a:t>
            </a:r>
            <a:br>
              <a:rPr lang="de-DE" sz="2800" dirty="0">
                <a:solidFill>
                  <a:prstClr val="black"/>
                </a:solidFill>
                <a:latin typeface="Calibri"/>
                <a:ea typeface="Calibri"/>
                <a:cs typeface="Times New Roman"/>
              </a:rPr>
            </a:br>
            <a:endParaRPr lang="de-DE" dirty="0"/>
          </a:p>
          <a:p>
            <a:endParaRPr lang="de-DE" dirty="0"/>
          </a:p>
        </p:txBody>
      </p:sp>
      <p:sp>
        <p:nvSpPr>
          <p:cNvPr id="3" name="Titel 2"/>
          <p:cNvSpPr>
            <a:spLocks noGrp="1"/>
          </p:cNvSpPr>
          <p:nvPr>
            <p:ph type="title"/>
          </p:nvPr>
        </p:nvSpPr>
        <p:spPr/>
        <p:txBody>
          <a:bodyPr>
            <a:normAutofit/>
          </a:bodyPr>
          <a:lstStyle/>
          <a:p>
            <a:pPr marL="342900" lvl="0" indent="-342900">
              <a:lnSpc>
                <a:spcPct val="115000"/>
              </a:lnSpc>
              <a:spcBef>
                <a:spcPts val="400"/>
              </a:spcBef>
              <a:spcAft>
                <a:spcPts val="1000"/>
              </a:spcAft>
              <a:tabLst>
                <a:tab pos="457200" algn="l"/>
              </a:tabLst>
            </a:pPr>
            <a:r>
              <a:rPr lang="de-DE" sz="4000" b="0" dirty="0">
                <a:solidFill>
                  <a:prstClr val="black"/>
                </a:solidFill>
                <a:effectLst/>
                <a:ea typeface="Calibri"/>
                <a:cs typeface="Lucida Sans Unicode" panose="020B0602030504020204" pitchFamily="34" charset="0"/>
              </a:rPr>
              <a:t>Phase 1: Rollenvergab</a:t>
            </a:r>
            <a:r>
              <a:rPr lang="de-DE" sz="4000" b="0" dirty="0">
                <a:solidFill>
                  <a:prstClr val="black"/>
                </a:solidFill>
                <a:effectLst/>
                <a:latin typeface="Lucida Sans Unicode" panose="020B0602030504020204" pitchFamily="34" charset="0"/>
                <a:ea typeface="Calibri"/>
                <a:cs typeface="Lucida Sans Unicode" panose="020B0602030504020204" pitchFamily="34" charset="0"/>
              </a:rPr>
              <a:t>e</a:t>
            </a:r>
            <a:endParaRPr lang="de-DE" sz="4000" dirty="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24946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a:lnSpc>
                <a:spcPct val="115000"/>
              </a:lnSpc>
              <a:spcAft>
                <a:spcPts val="1000"/>
              </a:spcAft>
            </a:pPr>
            <a:r>
              <a:rPr lang="de-DE" sz="2400" dirty="0">
                <a:latin typeface="Calibri"/>
                <a:ea typeface="Calibri"/>
                <a:cs typeface="Times New Roman"/>
              </a:rPr>
              <a:t>Der Moderator/die Moderatorin lässt Themen sammeln ohne zu bewerten - hilft, ein Thema zur Bearbeitung auszuhandeln, z.B. nach Dringlichkeit, Bedeutsamkeit für alle, usw. - lässt </a:t>
            </a:r>
            <a:r>
              <a:rPr lang="de-DE" sz="2400" dirty="0" err="1">
                <a:latin typeface="Calibri"/>
                <a:ea typeface="Calibri"/>
                <a:cs typeface="Times New Roman"/>
              </a:rPr>
              <a:t>evt</a:t>
            </a:r>
            <a:r>
              <a:rPr lang="de-DE" sz="2400" dirty="0">
                <a:latin typeface="Calibri"/>
                <a:ea typeface="Calibri"/>
                <a:cs typeface="Times New Roman"/>
              </a:rPr>
              <a:t>. Rangfolge für weitere Themen festlegen. </a:t>
            </a:r>
          </a:p>
          <a:p>
            <a:pPr>
              <a:lnSpc>
                <a:spcPct val="115000"/>
              </a:lnSpc>
              <a:spcAft>
                <a:spcPts val="1000"/>
              </a:spcAft>
            </a:pPr>
            <a:r>
              <a:rPr lang="de-DE" sz="2400" dirty="0">
                <a:latin typeface="Calibri"/>
                <a:ea typeface="Calibri"/>
                <a:cs typeface="Times New Roman"/>
              </a:rPr>
              <a:t>Funktion: Überprüfen, welche Wirksamkeit die vorangegangene gemeinsame Arbeit entfaltet hat, sowie sorgfältige Vorbereitung der Sitzung. </a:t>
            </a:r>
          </a:p>
          <a:p>
            <a:endParaRPr lang="de-DE" dirty="0"/>
          </a:p>
        </p:txBody>
      </p:sp>
      <p:sp>
        <p:nvSpPr>
          <p:cNvPr id="3" name="Titel 2"/>
          <p:cNvSpPr>
            <a:spLocks noGrp="1"/>
          </p:cNvSpPr>
          <p:nvPr>
            <p:ph type="title"/>
          </p:nvPr>
        </p:nvSpPr>
        <p:spPr/>
        <p:txBody>
          <a:bodyPr/>
          <a:lstStyle/>
          <a:p>
            <a:r>
              <a:rPr lang="de-DE" dirty="0"/>
              <a:t>Phase 2: Fallanmeldung</a:t>
            </a:r>
          </a:p>
        </p:txBody>
      </p:sp>
    </p:spTree>
    <p:extLst>
      <p:ext uri="{BB962C8B-B14F-4D97-AF65-F5344CB8AC3E}">
        <p14:creationId xmlns:p14="http://schemas.microsoft.com/office/powerpoint/2010/main" val="3149014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lnSpc>
                <a:spcPct val="115000"/>
              </a:lnSpc>
              <a:spcAft>
                <a:spcPts val="1000"/>
              </a:spcAft>
            </a:pPr>
            <a:r>
              <a:rPr lang="de-DE" sz="2600" dirty="0">
                <a:latin typeface="Calibri" panose="020F0502020204030204" pitchFamily="34" charset="0"/>
                <a:ea typeface="Calibri"/>
                <a:cs typeface="Calibri" panose="020F0502020204030204" pitchFamily="34" charset="0"/>
              </a:rPr>
              <a:t>Der etwa 10-minütige Vortrag soll spontan und farbig, vom Erleben her geschildert werden, um bei den Zuhörern möglichst vielfältige Resonanzen auszulösen. </a:t>
            </a:r>
          </a:p>
          <a:p>
            <a:pPr>
              <a:lnSpc>
                <a:spcPct val="115000"/>
              </a:lnSpc>
              <a:spcAft>
                <a:spcPts val="1000"/>
              </a:spcAft>
            </a:pPr>
            <a:r>
              <a:rPr lang="de-DE" sz="2600" dirty="0">
                <a:latin typeface="Calibri" panose="020F0502020204030204" pitchFamily="34" charset="0"/>
                <a:cs typeface="Calibri" panose="020F0502020204030204" pitchFamily="34" charset="0"/>
              </a:rPr>
              <a:t>Im Auftrag verdeutlicht sich das aktuelle Interesse des Fallerzählers/der Fallerzählerin. Verlauf und Ergebnis der kollegialen Fallberatung eröffnen jedoch häufig zusätzliche Schwerpunkte und Fragestellungen. </a:t>
            </a:r>
          </a:p>
          <a:p>
            <a:pPr>
              <a:lnSpc>
                <a:spcPct val="115000"/>
              </a:lnSpc>
              <a:spcAft>
                <a:spcPts val="1000"/>
              </a:spcAft>
            </a:pPr>
            <a:endParaRPr lang="de-DE" sz="2800" dirty="0">
              <a:latin typeface="Calibri"/>
              <a:ea typeface="Calibri"/>
              <a:cs typeface="Times New Roman"/>
            </a:endParaRPr>
          </a:p>
          <a:p>
            <a:endParaRPr lang="de-DE" dirty="0"/>
          </a:p>
        </p:txBody>
      </p:sp>
      <p:sp>
        <p:nvSpPr>
          <p:cNvPr id="3" name="Titel 2"/>
          <p:cNvSpPr>
            <a:spLocks noGrp="1"/>
          </p:cNvSpPr>
          <p:nvPr>
            <p:ph type="title"/>
          </p:nvPr>
        </p:nvSpPr>
        <p:spPr/>
        <p:txBody>
          <a:bodyPr>
            <a:normAutofit fontScale="90000"/>
          </a:bodyPr>
          <a:lstStyle/>
          <a:p>
            <a:r>
              <a:rPr lang="de-DE" sz="4400" dirty="0">
                <a:latin typeface="Calibri"/>
                <a:ea typeface="Calibri"/>
                <a:cs typeface="Times New Roman"/>
              </a:rPr>
              <a:t>Phase 3: Fallvorstellung (</a:t>
            </a:r>
            <a:r>
              <a:rPr lang="de-DE" sz="4400" dirty="0" err="1">
                <a:latin typeface="Calibri"/>
                <a:ea typeface="Calibri"/>
                <a:cs typeface="Times New Roman"/>
              </a:rPr>
              <a:t>Falleinbringer</a:t>
            </a:r>
            <a:r>
              <a:rPr lang="de-DE" sz="4400" dirty="0">
                <a:latin typeface="Calibri"/>
                <a:ea typeface="Calibri"/>
                <a:cs typeface="Times New Roman"/>
              </a:rPr>
              <a:t>/in)</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2414340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lnSpc>
                <a:spcPct val="115000"/>
              </a:lnSpc>
              <a:spcAft>
                <a:spcPts val="1000"/>
              </a:spcAft>
            </a:pPr>
            <a:r>
              <a:rPr lang="de-DE" sz="2800" dirty="0">
                <a:latin typeface="Calibri"/>
                <a:ea typeface="Calibri"/>
                <a:cs typeface="Times New Roman"/>
              </a:rPr>
              <a:t>Funktion: Die im Körper auftauchenden hochkomplexen Situationsresonanzen (Körperempfindungen, Emotionen, Bilder, Metaphern) werden aufgesammelt und ohne Kommentar mitgeteilt. </a:t>
            </a:r>
          </a:p>
          <a:p>
            <a:pPr>
              <a:lnSpc>
                <a:spcPct val="115000"/>
              </a:lnSpc>
              <a:spcAft>
                <a:spcPts val="1000"/>
              </a:spcAft>
            </a:pPr>
            <a:r>
              <a:rPr lang="de-DE" sz="2800" dirty="0">
                <a:latin typeface="Calibri"/>
                <a:ea typeface="Calibri"/>
                <a:cs typeface="Times New Roman"/>
              </a:rPr>
              <a:t>Beim Feed-back durch den </a:t>
            </a:r>
            <a:r>
              <a:rPr lang="de-DE" sz="2800" dirty="0" err="1">
                <a:latin typeface="Calibri"/>
                <a:ea typeface="Calibri"/>
                <a:cs typeface="Times New Roman"/>
              </a:rPr>
              <a:t>Falleinbringer</a:t>
            </a:r>
            <a:r>
              <a:rPr lang="de-DE" sz="2800" dirty="0">
                <a:latin typeface="Calibri"/>
                <a:ea typeface="Calibri"/>
                <a:cs typeface="Times New Roman"/>
              </a:rPr>
              <a:t>/in  ergeben sich häufig schon Hinweise auf eine Art Entlastung. </a:t>
            </a:r>
          </a:p>
          <a:p>
            <a:endParaRPr lang="de-DE" dirty="0"/>
          </a:p>
        </p:txBody>
      </p:sp>
      <p:sp>
        <p:nvSpPr>
          <p:cNvPr id="3" name="Titel 2"/>
          <p:cNvSpPr>
            <a:spLocks noGrp="1"/>
          </p:cNvSpPr>
          <p:nvPr>
            <p:ph type="title"/>
          </p:nvPr>
        </p:nvSpPr>
        <p:spPr/>
        <p:txBody>
          <a:bodyPr>
            <a:normAutofit fontScale="90000"/>
          </a:bodyPr>
          <a:lstStyle/>
          <a:p>
            <a:r>
              <a:rPr lang="de-DE" sz="4400" dirty="0">
                <a:latin typeface="Calibri"/>
                <a:ea typeface="Calibri"/>
                <a:cs typeface="Times New Roman"/>
              </a:rPr>
              <a:t>Phase 4: Blitzlicht (Gruppe)</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3305408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lnSpc>
                <a:spcPct val="115000"/>
              </a:lnSpc>
              <a:spcAft>
                <a:spcPts val="1000"/>
              </a:spcAft>
            </a:pPr>
            <a:r>
              <a:rPr lang="de-DE" sz="2800" dirty="0">
                <a:latin typeface="Calibri"/>
                <a:ea typeface="Calibri"/>
                <a:cs typeface="Times New Roman"/>
              </a:rPr>
              <a:t>Funktion: Sachverhalte, die für das Verständnis wichtig sind, sollen den Bericht ergänzen. Dieser Punkt wird kurz gehalten. </a:t>
            </a:r>
          </a:p>
          <a:p>
            <a:endParaRPr lang="de-DE" dirty="0"/>
          </a:p>
        </p:txBody>
      </p:sp>
      <p:sp>
        <p:nvSpPr>
          <p:cNvPr id="3" name="Titel 2"/>
          <p:cNvSpPr>
            <a:spLocks noGrp="1"/>
          </p:cNvSpPr>
          <p:nvPr>
            <p:ph type="title"/>
          </p:nvPr>
        </p:nvSpPr>
        <p:spPr/>
        <p:txBody>
          <a:bodyPr>
            <a:normAutofit fontScale="90000"/>
          </a:bodyPr>
          <a:lstStyle/>
          <a:p>
            <a:r>
              <a:rPr lang="de-DE" sz="4400" dirty="0">
                <a:latin typeface="Calibri"/>
                <a:ea typeface="Calibri"/>
                <a:cs typeface="Times New Roman"/>
              </a:rPr>
              <a:t>Phase 5 Nachfragen (Gruppe)</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1210509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lnSpc>
                <a:spcPct val="115000"/>
              </a:lnSpc>
              <a:spcAft>
                <a:spcPts val="1000"/>
              </a:spcAft>
            </a:pPr>
            <a:r>
              <a:rPr lang="de-DE" sz="2800" dirty="0">
                <a:latin typeface="Calibri"/>
                <a:ea typeface="Calibri"/>
                <a:cs typeface="Times New Roman"/>
              </a:rPr>
              <a:t>Funktion: Die Teilnehmer/ Teilnehmerinnen identifizieren sich mit den aufgeführten, aber auch mit den nicht aufgeführten Personen des Falles. Sie äußern aus der Rolle heraus die aufsteigenden Gefühle und Gedanken dieser jeweiligen Person, beginnend mit "Ich als..." Die unterschiedlichen Perspektiven und Bezüge werden transparent. </a:t>
            </a:r>
          </a:p>
          <a:p>
            <a:endParaRPr lang="de-DE" dirty="0"/>
          </a:p>
        </p:txBody>
      </p:sp>
      <p:sp>
        <p:nvSpPr>
          <p:cNvPr id="3" name="Titel 2"/>
          <p:cNvSpPr>
            <a:spLocks noGrp="1"/>
          </p:cNvSpPr>
          <p:nvPr>
            <p:ph type="title"/>
          </p:nvPr>
        </p:nvSpPr>
        <p:spPr/>
        <p:txBody>
          <a:bodyPr/>
          <a:lstStyle/>
          <a:p>
            <a:r>
              <a:rPr lang="de-DE" dirty="0"/>
              <a:t>Phase 6: Ich als…</a:t>
            </a:r>
          </a:p>
        </p:txBody>
      </p:sp>
    </p:spTree>
    <p:extLst>
      <p:ext uri="{BB962C8B-B14F-4D97-AF65-F5344CB8AC3E}">
        <p14:creationId xmlns:p14="http://schemas.microsoft.com/office/powerpoint/2010/main" val="2709761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lnSpcReduction="10000"/>
          </a:bodyPr>
          <a:lstStyle/>
          <a:p>
            <a:pPr>
              <a:lnSpc>
                <a:spcPct val="115000"/>
              </a:lnSpc>
              <a:spcAft>
                <a:spcPts val="1000"/>
              </a:spcAft>
            </a:pPr>
            <a:r>
              <a:rPr lang="de-DE" sz="2800" dirty="0">
                <a:latin typeface="Calibri"/>
                <a:ea typeface="Calibri"/>
                <a:cs typeface="Times New Roman"/>
              </a:rPr>
              <a:t>Funktion: Ideen zu den persönlichen und institutionellen Mustern, Verstrickungen, Bezügen, zu den beteiligten Bindungsarten und den möglichen Kommunikationsstörungen werden ausgetauscht und weiterentwickelt. Schließlich werden systematisch die Ressourcen/Stärken der verschiedenen Ebenen (Kind, familiäres Umfeld, Kita, Unterstützungssysteme, ...) gesammelt. </a:t>
            </a:r>
          </a:p>
          <a:p>
            <a:pPr>
              <a:lnSpc>
                <a:spcPct val="115000"/>
              </a:lnSpc>
              <a:spcAft>
                <a:spcPts val="1000"/>
              </a:spcAft>
            </a:pPr>
            <a:r>
              <a:rPr lang="de-DE" sz="2800" dirty="0">
                <a:latin typeface="Calibri"/>
                <a:ea typeface="Calibri"/>
                <a:cs typeface="Times New Roman"/>
              </a:rPr>
              <a:t>Ggf. am Ende Einschätzung durch </a:t>
            </a:r>
            <a:r>
              <a:rPr lang="de-DE" sz="2800" dirty="0" err="1">
                <a:latin typeface="Calibri"/>
                <a:ea typeface="Calibri"/>
                <a:cs typeface="Times New Roman"/>
              </a:rPr>
              <a:t>Falleinbringer</a:t>
            </a:r>
            <a:r>
              <a:rPr lang="de-DE" sz="2800" dirty="0">
                <a:latin typeface="Calibri"/>
                <a:ea typeface="Calibri"/>
                <a:cs typeface="Times New Roman"/>
              </a:rPr>
              <a:t>. </a:t>
            </a:r>
          </a:p>
          <a:p>
            <a:endParaRPr lang="de-DE" dirty="0"/>
          </a:p>
        </p:txBody>
      </p:sp>
      <p:sp>
        <p:nvSpPr>
          <p:cNvPr id="3" name="Titel 2"/>
          <p:cNvSpPr>
            <a:spLocks noGrp="1"/>
          </p:cNvSpPr>
          <p:nvPr>
            <p:ph type="title"/>
          </p:nvPr>
        </p:nvSpPr>
        <p:spPr/>
        <p:txBody>
          <a:bodyPr>
            <a:normAutofit fontScale="90000"/>
          </a:bodyPr>
          <a:lstStyle/>
          <a:p>
            <a:r>
              <a:rPr lang="de-DE" sz="4400" dirty="0">
                <a:latin typeface="Calibri"/>
                <a:ea typeface="Calibri"/>
                <a:cs typeface="Times New Roman"/>
              </a:rPr>
              <a:t>Phase 7 Hypothesenbildung (Gruppe)</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892464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lnSpc>
                <a:spcPct val="115000"/>
              </a:lnSpc>
              <a:spcAft>
                <a:spcPts val="1000"/>
              </a:spcAft>
            </a:pPr>
            <a:r>
              <a:rPr lang="de-DE" sz="2800" dirty="0">
                <a:latin typeface="Calibri"/>
                <a:ea typeface="Calibri"/>
                <a:cs typeface="Times New Roman"/>
              </a:rPr>
              <a:t>Funktion: Die Teilnehmer/Teilnehmerinnen sammeln auf dem Hintergrund der bisherigen Bearbeitung alle möglichen Einfälle zu einer erweiterten Einstellung und zu pädagogischen und externen Maßnahmen. Dabei wird darauf geachtet, neue Schritte aus einer Ressourcensicht heraus zu entwickeln. </a:t>
            </a:r>
          </a:p>
          <a:p>
            <a:pPr>
              <a:lnSpc>
                <a:spcPct val="115000"/>
              </a:lnSpc>
              <a:spcAft>
                <a:spcPts val="1000"/>
              </a:spcAft>
            </a:pPr>
            <a:r>
              <a:rPr lang="de-DE" sz="2800" dirty="0">
                <a:latin typeface="Calibri"/>
                <a:ea typeface="Calibri"/>
                <a:cs typeface="Times New Roman"/>
              </a:rPr>
              <a:t>Die Fallerzählerin lässt sich anregen und variiert am Ende die Vorschläge so, dass sie zu ihr passen. </a:t>
            </a:r>
          </a:p>
          <a:p>
            <a:endParaRPr lang="de-DE" dirty="0"/>
          </a:p>
        </p:txBody>
      </p:sp>
      <p:sp>
        <p:nvSpPr>
          <p:cNvPr id="3" name="Titel 2"/>
          <p:cNvSpPr>
            <a:spLocks noGrp="1"/>
          </p:cNvSpPr>
          <p:nvPr>
            <p:ph type="title"/>
          </p:nvPr>
        </p:nvSpPr>
        <p:spPr>
          <a:xfrm>
            <a:off x="467544" y="404664"/>
            <a:ext cx="8229600" cy="1143000"/>
          </a:xfrm>
        </p:spPr>
        <p:txBody>
          <a:bodyPr>
            <a:normAutofit fontScale="90000"/>
          </a:bodyPr>
          <a:lstStyle/>
          <a:p>
            <a:r>
              <a:rPr lang="de-DE" sz="4400" i="1" dirty="0">
                <a:latin typeface="Calibri"/>
                <a:ea typeface="Calibri"/>
                <a:cs typeface="Times New Roman"/>
              </a:rPr>
              <a:t>Phase 8: Vorschläge/Maßnahmen </a:t>
            </a:r>
            <a:br>
              <a:rPr lang="de-DE" sz="4400" i="1" dirty="0">
                <a:latin typeface="Calibri"/>
                <a:ea typeface="Calibri"/>
                <a:cs typeface="Times New Roman"/>
              </a:rPr>
            </a:br>
            <a:r>
              <a:rPr lang="de-DE" sz="4400" i="1" dirty="0">
                <a:latin typeface="Calibri"/>
                <a:ea typeface="Calibri"/>
                <a:cs typeface="Times New Roman"/>
              </a:rPr>
              <a:t>(Gruppe, Fallerzähler/in)</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3318865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a:lnSpc>
                <a:spcPct val="115000"/>
              </a:lnSpc>
              <a:spcAft>
                <a:spcPts val="1000"/>
              </a:spcAft>
            </a:pPr>
            <a:r>
              <a:rPr lang="de-DE" sz="2800" dirty="0">
                <a:latin typeface="Calibri"/>
                <a:ea typeface="Calibri"/>
                <a:cs typeface="Times New Roman"/>
              </a:rPr>
              <a:t>Funktion: Der/die Fallerzähler/</a:t>
            </a:r>
            <a:r>
              <a:rPr lang="de-DE" sz="2800" dirty="0" err="1">
                <a:latin typeface="Calibri"/>
                <a:ea typeface="Calibri"/>
                <a:cs typeface="Times New Roman"/>
              </a:rPr>
              <a:t>inäußert</a:t>
            </a:r>
            <a:r>
              <a:rPr lang="de-DE" sz="2800" dirty="0">
                <a:latin typeface="Calibri"/>
                <a:ea typeface="Calibri"/>
                <a:cs typeface="Times New Roman"/>
              </a:rPr>
              <a:t> seine/ihre Vorstellung zur weiteren Entwicklung des Falles als Ausgangspunkt für eine spätere Auswertung. </a:t>
            </a:r>
            <a:endParaRPr lang="de-DE" sz="2800" dirty="0">
              <a:effectLst/>
              <a:latin typeface="Calibri"/>
              <a:ea typeface="Calibri"/>
              <a:cs typeface="Times New Roman"/>
            </a:endParaRPr>
          </a:p>
        </p:txBody>
      </p:sp>
      <p:sp>
        <p:nvSpPr>
          <p:cNvPr id="3" name="Titel 2"/>
          <p:cNvSpPr>
            <a:spLocks noGrp="1"/>
          </p:cNvSpPr>
          <p:nvPr>
            <p:ph type="title"/>
          </p:nvPr>
        </p:nvSpPr>
        <p:spPr/>
        <p:txBody>
          <a:bodyPr>
            <a:normAutofit fontScale="90000"/>
          </a:bodyPr>
          <a:lstStyle/>
          <a:p>
            <a:r>
              <a:rPr lang="de-DE" sz="4400" dirty="0">
                <a:latin typeface="Calibri"/>
                <a:ea typeface="Calibri"/>
                <a:cs typeface="Times New Roman"/>
              </a:rPr>
              <a:t>Phase 9 Prognose (Fallerzähler/in)</a:t>
            </a:r>
            <a:br>
              <a:rPr lang="de-DE" sz="4400" dirty="0">
                <a:latin typeface="Calibri"/>
                <a:ea typeface="Calibri"/>
                <a:cs typeface="Times New Roman"/>
              </a:rPr>
            </a:br>
            <a:endParaRPr lang="de-DE" dirty="0"/>
          </a:p>
        </p:txBody>
      </p:sp>
    </p:spTree>
    <p:extLst>
      <p:ext uri="{BB962C8B-B14F-4D97-AF65-F5344CB8AC3E}">
        <p14:creationId xmlns:p14="http://schemas.microsoft.com/office/powerpoint/2010/main" val="2553399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de-DE" dirty="0"/>
              <a:t>Methode zur Bearbeitung von Praxisfragen oder Problemen oder Fällen</a:t>
            </a:r>
          </a:p>
          <a:p>
            <a:r>
              <a:rPr lang="de-DE" dirty="0"/>
              <a:t>kein Berater oder Experte von außen</a:t>
            </a:r>
          </a:p>
          <a:p>
            <a:r>
              <a:rPr lang="de-DE" dirty="0"/>
              <a:t>Geeignet für Gruppen von 4-9 Personen</a:t>
            </a:r>
          </a:p>
          <a:p>
            <a:r>
              <a:rPr lang="de-DE" dirty="0"/>
              <a:t>Feste Rollenverteilung unter den TN, die jedes mal neu festgelegt wird</a:t>
            </a:r>
          </a:p>
          <a:p>
            <a:r>
              <a:rPr lang="de-DE" dirty="0"/>
              <a:t>Fester immer wieder kehrender Ablauf</a:t>
            </a:r>
          </a:p>
          <a:p>
            <a:r>
              <a:rPr lang="de-DE" dirty="0"/>
              <a:t>Dauer 30-60 min</a:t>
            </a:r>
          </a:p>
          <a:p>
            <a:endParaRPr lang="de-DE" dirty="0"/>
          </a:p>
          <a:p>
            <a:endParaRPr lang="de-DE" dirty="0"/>
          </a:p>
        </p:txBody>
      </p:sp>
      <p:sp>
        <p:nvSpPr>
          <p:cNvPr id="3" name="Titel 2"/>
          <p:cNvSpPr>
            <a:spLocks noGrp="1"/>
          </p:cNvSpPr>
          <p:nvPr>
            <p:ph type="title"/>
          </p:nvPr>
        </p:nvSpPr>
        <p:spPr/>
        <p:txBody>
          <a:bodyPr/>
          <a:lstStyle/>
          <a:p>
            <a:r>
              <a:rPr lang="de-DE" dirty="0"/>
              <a:t>Methode</a:t>
            </a:r>
          </a:p>
        </p:txBody>
      </p:sp>
    </p:spTree>
    <p:extLst>
      <p:ext uri="{BB962C8B-B14F-4D97-AF65-F5344CB8AC3E}">
        <p14:creationId xmlns:p14="http://schemas.microsoft.com/office/powerpoint/2010/main" val="339308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endParaRPr lang="de-DE" dirty="0"/>
          </a:p>
          <a:p>
            <a:endParaRPr lang="de-DE" dirty="0"/>
          </a:p>
          <a:p>
            <a:r>
              <a:rPr lang="de-DE" sz="3200" dirty="0"/>
              <a:t>Verbesserung der beruflichen Praxis</a:t>
            </a:r>
          </a:p>
          <a:p>
            <a:r>
              <a:rPr lang="de-DE" sz="3200" dirty="0"/>
              <a:t>Entwicklung gemeinsamer Lösungen</a:t>
            </a:r>
          </a:p>
          <a:p>
            <a:r>
              <a:rPr lang="de-DE" sz="3200" dirty="0"/>
              <a:t>Aufbau von Beratungskompetenz</a:t>
            </a:r>
          </a:p>
        </p:txBody>
      </p:sp>
      <p:sp>
        <p:nvSpPr>
          <p:cNvPr id="3" name="Titel 2"/>
          <p:cNvSpPr>
            <a:spLocks noGrp="1"/>
          </p:cNvSpPr>
          <p:nvPr>
            <p:ph type="title"/>
          </p:nvPr>
        </p:nvSpPr>
        <p:spPr/>
        <p:txBody>
          <a:bodyPr/>
          <a:lstStyle/>
          <a:p>
            <a:r>
              <a:rPr lang="de-DE" dirty="0"/>
              <a:t>Ziele der Kollegialen Beratung</a:t>
            </a:r>
          </a:p>
        </p:txBody>
      </p:sp>
    </p:spTree>
    <p:extLst>
      <p:ext uri="{BB962C8B-B14F-4D97-AF65-F5344CB8AC3E}">
        <p14:creationId xmlns:p14="http://schemas.microsoft.com/office/powerpoint/2010/main" val="425022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de-DE" dirty="0"/>
              <a:t>Fallerzähler/in</a:t>
            </a:r>
          </a:p>
          <a:p>
            <a:r>
              <a:rPr lang="de-DE" dirty="0"/>
              <a:t>Moderator/in</a:t>
            </a:r>
          </a:p>
          <a:p>
            <a:r>
              <a:rPr lang="de-DE" dirty="0"/>
              <a:t>Berater/in</a:t>
            </a:r>
          </a:p>
          <a:p>
            <a:r>
              <a:rPr lang="de-DE" dirty="0"/>
              <a:t>Evtl. Protokollantin</a:t>
            </a:r>
          </a:p>
          <a:p>
            <a:r>
              <a:rPr lang="de-DE" dirty="0"/>
              <a:t>Beobachter/in</a:t>
            </a:r>
          </a:p>
          <a:p>
            <a:pPr marL="109728" indent="0">
              <a:buNone/>
            </a:pPr>
            <a:endParaRPr lang="de-DE" dirty="0"/>
          </a:p>
        </p:txBody>
      </p:sp>
      <p:sp>
        <p:nvSpPr>
          <p:cNvPr id="3" name="Titel 2"/>
          <p:cNvSpPr>
            <a:spLocks noGrp="1"/>
          </p:cNvSpPr>
          <p:nvPr>
            <p:ph type="title"/>
          </p:nvPr>
        </p:nvSpPr>
        <p:spPr/>
        <p:txBody>
          <a:bodyPr>
            <a:normAutofit fontScale="90000"/>
          </a:bodyPr>
          <a:lstStyle/>
          <a:p>
            <a:r>
              <a:rPr lang="de-DE" dirty="0"/>
              <a:t>Rollen in der Kollegialen Beratung</a:t>
            </a:r>
          </a:p>
        </p:txBody>
      </p:sp>
    </p:spTree>
    <p:extLst>
      <p:ext uri="{BB962C8B-B14F-4D97-AF65-F5344CB8AC3E}">
        <p14:creationId xmlns:p14="http://schemas.microsoft.com/office/powerpoint/2010/main" val="4001869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109728" indent="0">
              <a:buNone/>
            </a:pPr>
            <a:r>
              <a:rPr lang="de-DE" dirty="0"/>
              <a:t>Fallerzähler/in</a:t>
            </a:r>
          </a:p>
          <a:p>
            <a:pPr marL="109728" indent="0">
              <a:buNone/>
            </a:pPr>
            <a:endParaRPr lang="de-DE" dirty="0"/>
          </a:p>
          <a:p>
            <a:r>
              <a:rPr lang="de-DE" dirty="0"/>
              <a:t>bringt ein Thema / eine Situation / einen Fall ein</a:t>
            </a:r>
          </a:p>
          <a:p>
            <a:r>
              <a:rPr lang="de-DE" dirty="0"/>
              <a:t>informiert die anderen </a:t>
            </a:r>
          </a:p>
          <a:p>
            <a:r>
              <a:rPr lang="de-DE" dirty="0"/>
              <a:t>formuliert die Frage, an der gearbeitet wird</a:t>
            </a:r>
          </a:p>
        </p:txBody>
      </p:sp>
      <p:sp>
        <p:nvSpPr>
          <p:cNvPr id="3" name="Titel 2"/>
          <p:cNvSpPr>
            <a:spLocks noGrp="1"/>
          </p:cNvSpPr>
          <p:nvPr>
            <p:ph type="title"/>
          </p:nvPr>
        </p:nvSpPr>
        <p:spPr/>
        <p:txBody>
          <a:bodyPr>
            <a:normAutofit fontScale="90000"/>
          </a:bodyPr>
          <a:lstStyle/>
          <a:p>
            <a:r>
              <a:rPr lang="de-DE" dirty="0"/>
              <a:t>Rollen in der Kollegialen Beratung</a:t>
            </a:r>
          </a:p>
        </p:txBody>
      </p:sp>
    </p:spTree>
    <p:extLst>
      <p:ext uri="{BB962C8B-B14F-4D97-AF65-F5344CB8AC3E}">
        <p14:creationId xmlns:p14="http://schemas.microsoft.com/office/powerpoint/2010/main" val="3589508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109728" indent="0">
              <a:buNone/>
            </a:pPr>
            <a:r>
              <a:rPr lang="de-DE" dirty="0"/>
              <a:t>Moderator/in</a:t>
            </a:r>
          </a:p>
          <a:p>
            <a:r>
              <a:rPr lang="de-DE" dirty="0"/>
              <a:t>leitet die Gruppe durch den Prozess</a:t>
            </a:r>
          </a:p>
          <a:p>
            <a:r>
              <a:rPr lang="de-DE" dirty="0"/>
              <a:t>unterstützt evtl. durch klärende Fragen während </a:t>
            </a:r>
          </a:p>
          <a:p>
            <a:r>
              <a:rPr lang="de-DE" dirty="0"/>
              <a:t>achtet darauf, dass die Unabhängigkeit der Fallerzählerin gewahrt bleibt und die anderen respektvoll mit ihr umgehen</a:t>
            </a:r>
          </a:p>
        </p:txBody>
      </p:sp>
      <p:sp>
        <p:nvSpPr>
          <p:cNvPr id="3" name="Titel 2"/>
          <p:cNvSpPr>
            <a:spLocks noGrp="1"/>
          </p:cNvSpPr>
          <p:nvPr>
            <p:ph type="title"/>
          </p:nvPr>
        </p:nvSpPr>
        <p:spPr/>
        <p:txBody>
          <a:bodyPr>
            <a:normAutofit fontScale="90000"/>
          </a:bodyPr>
          <a:lstStyle/>
          <a:p>
            <a:r>
              <a:rPr lang="de-DE" dirty="0"/>
              <a:t>Rollen in der Kollegialen Beratung</a:t>
            </a:r>
          </a:p>
        </p:txBody>
      </p:sp>
    </p:spTree>
    <p:extLst>
      <p:ext uri="{BB962C8B-B14F-4D97-AF65-F5344CB8AC3E}">
        <p14:creationId xmlns:p14="http://schemas.microsoft.com/office/powerpoint/2010/main" val="4008746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109728" indent="0">
              <a:buNone/>
            </a:pPr>
            <a:r>
              <a:rPr lang="de-DE" dirty="0"/>
              <a:t>Berater/innen</a:t>
            </a:r>
          </a:p>
          <a:p>
            <a:pPr marL="109728" indent="0">
              <a:buNone/>
            </a:pPr>
            <a:endParaRPr lang="de-DE" dirty="0"/>
          </a:p>
          <a:p>
            <a:r>
              <a:rPr lang="de-DE" dirty="0"/>
              <a:t>Hören aufmerksam zu</a:t>
            </a:r>
          </a:p>
          <a:p>
            <a:r>
              <a:rPr lang="de-DE" dirty="0"/>
              <a:t>Stellen Verständnisfragen</a:t>
            </a:r>
          </a:p>
          <a:p>
            <a:r>
              <a:rPr lang="de-DE" dirty="0"/>
              <a:t>Geben Ihre Wahrnehmungen, Ideen und Vorschläge ein</a:t>
            </a:r>
          </a:p>
        </p:txBody>
      </p:sp>
      <p:sp>
        <p:nvSpPr>
          <p:cNvPr id="3" name="Titel 2"/>
          <p:cNvSpPr>
            <a:spLocks noGrp="1"/>
          </p:cNvSpPr>
          <p:nvPr>
            <p:ph type="title"/>
          </p:nvPr>
        </p:nvSpPr>
        <p:spPr/>
        <p:txBody>
          <a:bodyPr>
            <a:normAutofit fontScale="90000"/>
          </a:bodyPr>
          <a:lstStyle/>
          <a:p>
            <a:r>
              <a:rPr lang="de-DE" dirty="0"/>
              <a:t>Rollen in der Kollegialen Beratung</a:t>
            </a:r>
          </a:p>
        </p:txBody>
      </p:sp>
    </p:spTree>
    <p:extLst>
      <p:ext uri="{BB962C8B-B14F-4D97-AF65-F5344CB8AC3E}">
        <p14:creationId xmlns:p14="http://schemas.microsoft.com/office/powerpoint/2010/main" val="115157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109728" indent="0">
              <a:buNone/>
            </a:pPr>
            <a:r>
              <a:rPr lang="de-DE" dirty="0"/>
              <a:t>Protokollantin</a:t>
            </a:r>
          </a:p>
          <a:p>
            <a:r>
              <a:rPr lang="de-DE" dirty="0"/>
              <a:t>Protokolliert die Gedanken der Ideen</a:t>
            </a:r>
          </a:p>
          <a:p>
            <a:r>
              <a:rPr lang="de-DE" dirty="0"/>
              <a:t>Beteiligt sich in der Beratungsphase</a:t>
            </a:r>
          </a:p>
          <a:p>
            <a:pPr marL="109728" indent="0">
              <a:buNone/>
            </a:pPr>
            <a:endParaRPr lang="de-DE" dirty="0"/>
          </a:p>
          <a:p>
            <a:endParaRPr lang="de-DE" dirty="0"/>
          </a:p>
        </p:txBody>
      </p:sp>
      <p:sp>
        <p:nvSpPr>
          <p:cNvPr id="3" name="Titel 2"/>
          <p:cNvSpPr>
            <a:spLocks noGrp="1"/>
          </p:cNvSpPr>
          <p:nvPr>
            <p:ph type="title"/>
          </p:nvPr>
        </p:nvSpPr>
        <p:spPr/>
        <p:txBody>
          <a:bodyPr>
            <a:normAutofit fontScale="90000"/>
          </a:bodyPr>
          <a:lstStyle/>
          <a:p>
            <a:r>
              <a:rPr lang="de-DE" dirty="0"/>
              <a:t>Rollen in der Kollegialen Beratung</a:t>
            </a:r>
          </a:p>
        </p:txBody>
      </p:sp>
    </p:spTree>
    <p:extLst>
      <p:ext uri="{BB962C8B-B14F-4D97-AF65-F5344CB8AC3E}">
        <p14:creationId xmlns:p14="http://schemas.microsoft.com/office/powerpoint/2010/main" val="989023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de-DE" dirty="0"/>
              <a:t>Vertrauen</a:t>
            </a:r>
          </a:p>
          <a:p>
            <a:r>
              <a:rPr lang="de-DE" dirty="0"/>
              <a:t>Vertraulichkeit</a:t>
            </a:r>
          </a:p>
          <a:p>
            <a:r>
              <a:rPr lang="de-DE" dirty="0"/>
              <a:t>Unterstützung</a:t>
            </a:r>
          </a:p>
          <a:p>
            <a:r>
              <a:rPr lang="de-DE" dirty="0"/>
              <a:t>Wertschätzung</a:t>
            </a:r>
          </a:p>
          <a:p>
            <a:endParaRPr lang="de-DE" dirty="0"/>
          </a:p>
        </p:txBody>
      </p:sp>
      <p:sp>
        <p:nvSpPr>
          <p:cNvPr id="3" name="Titel 2"/>
          <p:cNvSpPr>
            <a:spLocks noGrp="1"/>
          </p:cNvSpPr>
          <p:nvPr>
            <p:ph type="title"/>
          </p:nvPr>
        </p:nvSpPr>
        <p:spPr/>
        <p:txBody>
          <a:bodyPr>
            <a:normAutofit fontScale="90000"/>
          </a:bodyPr>
          <a:lstStyle/>
          <a:p>
            <a:r>
              <a:rPr lang="de-DE" dirty="0"/>
              <a:t>Voraussetzungen für eine Kollegiale Beratung</a:t>
            </a:r>
          </a:p>
        </p:txBody>
      </p:sp>
    </p:spTree>
    <p:extLst>
      <p:ext uri="{BB962C8B-B14F-4D97-AF65-F5344CB8AC3E}">
        <p14:creationId xmlns:p14="http://schemas.microsoft.com/office/powerpoint/2010/main" val="42156769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imos">
  <a:themeElements>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imo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Deimo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0</TotalTime>
  <Words>706</Words>
  <Application>Microsoft Office PowerPoint</Application>
  <PresentationFormat>Bildschirmpräsentation (4:3)</PresentationFormat>
  <Paragraphs>80</Paragraphs>
  <Slides>19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Calibri</vt:lpstr>
      <vt:lpstr>Lucida Sans Unicode</vt:lpstr>
      <vt:lpstr>Verdana</vt:lpstr>
      <vt:lpstr>Wingdings 2</vt:lpstr>
      <vt:lpstr>Wingdings 3</vt:lpstr>
      <vt:lpstr>Deimos</vt:lpstr>
      <vt:lpstr>Kollegiale Beratung</vt:lpstr>
      <vt:lpstr>Methode</vt:lpstr>
      <vt:lpstr>Ziele der Kollegialen Beratung</vt:lpstr>
      <vt:lpstr>Rollen in der Kollegialen Beratung</vt:lpstr>
      <vt:lpstr>Rollen in der Kollegialen Beratung</vt:lpstr>
      <vt:lpstr>Rollen in der Kollegialen Beratung</vt:lpstr>
      <vt:lpstr>Rollen in der Kollegialen Beratung</vt:lpstr>
      <vt:lpstr>Rollen in der Kollegialen Beratung</vt:lpstr>
      <vt:lpstr>Voraussetzungen für eine Kollegiale Beratung</vt:lpstr>
      <vt:lpstr>Phasen</vt:lpstr>
      <vt:lpstr>Phase 1: Rollenvergabe</vt:lpstr>
      <vt:lpstr>Phase 2: Fallanmeldung</vt:lpstr>
      <vt:lpstr>Phase 3: Fallvorstellung (Falleinbringer/in) </vt:lpstr>
      <vt:lpstr>Phase 4: Blitzlicht (Gruppe) </vt:lpstr>
      <vt:lpstr>Phase 5 Nachfragen (Gruppe) </vt:lpstr>
      <vt:lpstr>Phase 6: Ich als…</vt:lpstr>
      <vt:lpstr>Phase 7 Hypothesenbildung (Gruppe) </vt:lpstr>
      <vt:lpstr>Phase 8: Vorschläge/Maßnahmen  (Gruppe, Fallerzähler/in) </vt:lpstr>
      <vt:lpstr>Phase 9 Prognose (Fallerzähler/in)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Kollegiale Beratung</dc:title>
  <dc:creator>fme</dc:creator>
  <cp:lastModifiedBy>Petra Kiehne</cp:lastModifiedBy>
  <cp:revision>6</cp:revision>
  <dcterms:created xsi:type="dcterms:W3CDTF">2012-04-23T10:20:47Z</dcterms:created>
  <dcterms:modified xsi:type="dcterms:W3CDTF">2025-07-30T10:12:21Z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NR">
    <vt:lpwstr>630795</vt:lpwstr>
  </property>
</Properties>
</file>